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4"/>
  </p:notesMasterIdLst>
  <p:handoutMasterIdLst>
    <p:handoutMasterId r:id="rId15"/>
  </p:handoutMasterIdLst>
  <p:sldIdLst>
    <p:sldId id="256" r:id="rId2"/>
    <p:sldId id="275" r:id="rId3"/>
    <p:sldId id="281" r:id="rId4"/>
    <p:sldId id="283" r:id="rId5"/>
    <p:sldId id="284" r:id="rId6"/>
    <p:sldId id="285" r:id="rId7"/>
    <p:sldId id="286" r:id="rId8"/>
    <p:sldId id="287" r:id="rId9"/>
    <p:sldId id="288" r:id="rId10"/>
    <p:sldId id="295" r:id="rId11"/>
    <p:sldId id="296" r:id="rId12"/>
    <p:sldId id="291" r:id="rId13"/>
  </p:sldIdLst>
  <p:sldSz cx="9144000" cy="6858000" type="screen4x3"/>
  <p:notesSz cx="6858000" cy="9144000"/>
  <p:custDataLst>
    <p:tags r:id="rId1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es Terrell" initials="We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F1E2D"/>
    <a:srgbClr val="00386B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2437" autoAdjust="0"/>
  </p:normalViewPr>
  <p:slideViewPr>
    <p:cSldViewPr snapToGrid="0">
      <p:cViewPr>
        <p:scale>
          <a:sx n="50" d="100"/>
          <a:sy n="50" d="100"/>
        </p:scale>
        <p:origin x="-492" y="-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-2558" y="-8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7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66675" y="77788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r>
              <a:rPr lang="en-US"/>
              <a:t>Presentation Name</a:t>
            </a: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59200" y="77788"/>
            <a:ext cx="3038475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r>
              <a:rPr lang="en-US" dirty="0" smtClean="0"/>
              <a:t>Course Name</a:t>
            </a:r>
            <a:endParaRPr lang="en-US" baseline="30000" dirty="0"/>
          </a:p>
          <a:p>
            <a:r>
              <a:rPr lang="en-US" dirty="0"/>
              <a:t>Unit # – Lesson #.# – Lesson Name</a:t>
            </a:r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77788" y="858520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>
                <a:cs typeface="Arial" charset="0"/>
              </a:defRPr>
            </a:lvl1pPr>
          </a:lstStyle>
          <a:p>
            <a:r>
              <a:rPr lang="en-US" dirty="0"/>
              <a:t>Project Lead The Way, Inc.</a:t>
            </a:r>
            <a:endParaRPr lang="en-US" baseline="30000" dirty="0"/>
          </a:p>
          <a:p>
            <a:r>
              <a:rPr lang="en-US" dirty="0"/>
              <a:t>Copyright </a:t>
            </a:r>
            <a:r>
              <a:rPr lang="en-US" dirty="0" smtClean="0"/>
              <a:t>2010</a:t>
            </a:r>
            <a:endParaRPr lang="en-US" dirty="0"/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0000" y="8678862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fld id="{AA6F666A-3503-4EB4-9796-FFB36F66CA1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3361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" name="Rectangle 7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66675" y="77788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r>
              <a:rPr lang="en-US"/>
              <a:t>Presentation Name</a:t>
            </a:r>
          </a:p>
        </p:txBody>
      </p:sp>
      <p:sp>
        <p:nvSpPr>
          <p:cNvPr id="10" name="Rectangle 8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59200" y="77788"/>
            <a:ext cx="3038475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r>
              <a:rPr lang="en-US" dirty="0" smtClean="0"/>
              <a:t>Course Name</a:t>
            </a:r>
            <a:endParaRPr lang="en-US" baseline="30000" dirty="0"/>
          </a:p>
          <a:p>
            <a:r>
              <a:rPr lang="en-US" dirty="0"/>
              <a:t>Unit # – Lesson #.# – Lesson Name</a:t>
            </a:r>
          </a:p>
        </p:txBody>
      </p:sp>
      <p:sp>
        <p:nvSpPr>
          <p:cNvPr id="11" name="Rectangle 9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77788" y="858520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>
                <a:cs typeface="Arial" charset="0"/>
              </a:defRPr>
            </a:lvl1pPr>
          </a:lstStyle>
          <a:p>
            <a:r>
              <a:rPr lang="en-US" dirty="0"/>
              <a:t>Project Lead The Way, Inc.</a:t>
            </a:r>
            <a:endParaRPr lang="en-US" baseline="30000" dirty="0"/>
          </a:p>
          <a:p>
            <a:r>
              <a:rPr lang="en-US" dirty="0"/>
              <a:t>Copyright </a:t>
            </a:r>
            <a:r>
              <a:rPr lang="en-US" dirty="0" smtClean="0"/>
              <a:t>2010</a:t>
            </a:r>
            <a:endParaRPr lang="en-US" dirty="0"/>
          </a:p>
        </p:txBody>
      </p:sp>
      <p:sp>
        <p:nvSpPr>
          <p:cNvPr id="12" name="Rectangle 10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0000" y="8678862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fld id="{AA6F666A-3503-4EB4-9796-FFB36F66CA1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006554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81400"/>
            <a:ext cx="7772400" cy="83819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00386B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76800"/>
            <a:ext cx="6400800" cy="685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rgbClr val="00386B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4" name="Picture 3" descr="PLTW_MT_L_3Crgb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381000"/>
            <a:ext cx="6246479" cy="2377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quip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-1"/>
            <a:ext cx="4572000" cy="4572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/>
            </a:lvl1pPr>
          </a:lstStyle>
          <a:p>
            <a:r>
              <a:rPr lang="en-US" dirty="0" smtClean="0"/>
              <a:t>Equipment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12396"/>
            <a:ext cx="4572000" cy="6400800"/>
          </a:xfrm>
          <a:prstGeom prst="rect">
            <a:avLst/>
          </a:prstGeom>
        </p:spPr>
        <p:txBody>
          <a:bodyPr/>
          <a:lstStyle>
            <a:lvl1pPr algn="l">
              <a:defRPr sz="2400"/>
            </a:lvl1pPr>
            <a:lvl2pPr algn="l">
              <a:defRPr sz="2400"/>
            </a:lvl2pPr>
            <a:lvl3pPr algn="l">
              <a:defRPr sz="2400"/>
            </a:lvl3pPr>
            <a:lvl4pPr algn="l">
              <a:defRPr sz="2400"/>
            </a:lvl4pPr>
            <a:lvl5pPr algn="l"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572000" y="612396"/>
            <a:ext cx="4572000" cy="6400800"/>
          </a:xfrm>
          <a:prstGeom prst="rect">
            <a:avLst/>
          </a:prstGeom>
        </p:spPr>
        <p:txBody>
          <a:bodyPr/>
          <a:lstStyle>
            <a:lvl1pPr algn="l">
              <a:defRPr sz="2400"/>
            </a:lvl1pPr>
            <a:lvl2pPr algn="l">
              <a:defRPr sz="2400"/>
            </a:lvl2pPr>
            <a:lvl3pPr algn="l">
              <a:defRPr sz="2400"/>
            </a:lvl3pPr>
            <a:lvl4pPr algn="l">
              <a:defRPr sz="2400"/>
            </a:lvl4pPr>
            <a:lvl5pPr algn="l"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ep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400800"/>
            <a:ext cx="9144000" cy="4572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2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fer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4572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/>
            </a:lvl1pPr>
          </a:lstStyle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7896"/>
            <a:ext cx="9144000" cy="617010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205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tra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572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/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57200"/>
            <a:ext cx="9144000" cy="6400800"/>
          </a:xfrm>
          <a:prstGeom prst="rect">
            <a:avLst/>
          </a:prstGeom>
        </p:spPr>
        <p:txBody>
          <a:bodyPr/>
          <a:lstStyle>
            <a:lvl1pPr algn="l">
              <a:defRPr sz="2400"/>
            </a:lvl1pPr>
            <a:lvl2pPr algn="l">
              <a:defRPr sz="2400"/>
            </a:lvl2pPr>
            <a:lvl3pPr algn="l">
              <a:defRPr sz="2400"/>
            </a:lvl3pPr>
            <a:lvl4pPr algn="l">
              <a:defRPr sz="2400"/>
            </a:lvl4pPr>
            <a:lvl5pPr algn="l"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068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F60E8F6-9527-4481-96FF-48BB1CF6397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75" r:id="rId3"/>
    <p:sldLayoutId id="2147483676" r:id="rId4"/>
    <p:sldLayoutId id="2147483678" r:id="rId5"/>
    <p:sldLayoutId id="2147483677" r:id="rId6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685800" y="3657601"/>
            <a:ext cx="7772400" cy="761999"/>
          </a:xfrm>
          <a:solidFill>
            <a:srgbClr val="FFFFFF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dirty="0"/>
              <a:t>Activity 1.2.5a Mechanical Efficiency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371600" y="4876800"/>
            <a:ext cx="6400800" cy="838200"/>
          </a:xfrm>
          <a:solidFill>
            <a:srgbClr val="FFFFFF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Winch Construction Guide</a:t>
            </a:r>
          </a:p>
          <a:p>
            <a:r>
              <a:rPr lang="en-US" smtClean="0"/>
              <a:t>Using the</a:t>
            </a:r>
          </a:p>
          <a:p>
            <a:r>
              <a:rPr lang="en-US" dirty="0" smtClean="0"/>
              <a:t>VEX Robotics Platform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Step 11: </a:t>
            </a:r>
            <a:r>
              <a:rPr lang="en-US" dirty="0" smtClean="0"/>
              <a:t>Connect Winch to the Power Supply</a:t>
            </a:r>
            <a:endParaRPr lang="en-US" sz="2400" dirty="0"/>
          </a:p>
        </p:txBody>
      </p:sp>
      <p:pic>
        <p:nvPicPr>
          <p:cNvPr id="4" name="Picture 2" descr="Z:\2010_0416_My Pics from PLTW laptop\2011_0202_Winch Build_Power Supply\IMG_248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282451" y="299746"/>
            <a:ext cx="4665606" cy="4886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Z:\2010_0416_My Pics from PLTW laptop\2011_0202_Winch Build_Power Supply\IMG_247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70185" y="327389"/>
            <a:ext cx="2799184" cy="3781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1761" y="2192135"/>
            <a:ext cx="9765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Bump</a:t>
            </a:r>
          </a:p>
          <a:p>
            <a:r>
              <a:rPr lang="en-US" sz="1200" dirty="0" smtClean="0"/>
              <a:t>switch</a:t>
            </a:r>
          </a:p>
          <a:p>
            <a:r>
              <a:rPr lang="en-US" sz="1200" dirty="0" smtClean="0"/>
              <a:t>(see below)</a:t>
            </a:r>
            <a:endParaRPr lang="en-US" sz="1200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9620" y="1799587"/>
            <a:ext cx="396451" cy="589283"/>
          </a:xfrm>
          <a:prstGeom prst="line">
            <a:avLst/>
          </a:prstGeom>
          <a:ln w="25400">
            <a:solidFill>
              <a:srgbClr val="AF1E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33188" y="1004500"/>
            <a:ext cx="5774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Motor</a:t>
            </a:r>
            <a:endParaRPr lang="en-US" sz="1200" dirty="0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769620" y="618528"/>
            <a:ext cx="468528" cy="524472"/>
          </a:xfrm>
          <a:prstGeom prst="line">
            <a:avLst/>
          </a:prstGeom>
          <a:ln w="25400">
            <a:solidFill>
              <a:srgbClr val="AF1E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708430" y="1073086"/>
            <a:ext cx="6270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Power</a:t>
            </a:r>
          </a:p>
          <a:p>
            <a:r>
              <a:rPr lang="en-US" sz="1200" dirty="0" smtClean="0"/>
              <a:t>supply</a:t>
            </a:r>
            <a:endParaRPr lang="en-US" sz="1200" dirty="0"/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3503049" y="1306286"/>
            <a:ext cx="237956" cy="507274"/>
          </a:xfrm>
          <a:prstGeom prst="line">
            <a:avLst/>
          </a:prstGeom>
          <a:ln w="25400">
            <a:solidFill>
              <a:srgbClr val="AF1E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 flipV="1">
            <a:off x="3503049" y="808169"/>
            <a:ext cx="237955" cy="498117"/>
          </a:xfrm>
          <a:prstGeom prst="line">
            <a:avLst/>
          </a:prstGeom>
          <a:ln w="25400">
            <a:solidFill>
              <a:srgbClr val="AF1E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3" descr="Z:\2010_0416_My Pics from PLTW laptop\2010_1103_Vex_POE Winch_Good\IMG_141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0800000">
            <a:off x="967845" y="4249550"/>
            <a:ext cx="1205442" cy="143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2681456" y="4467019"/>
            <a:ext cx="10855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Black is </a:t>
            </a:r>
            <a:r>
              <a:rPr lang="en-US" sz="1200" dirty="0" smtClean="0"/>
              <a:t>used</a:t>
            </a:r>
            <a:endParaRPr lang="en-US" sz="1200" dirty="0"/>
          </a:p>
        </p:txBody>
      </p:sp>
      <p:cxnSp>
        <p:nvCxnSpPr>
          <p:cNvPr id="23" name="Straight Connector 22"/>
          <p:cNvCxnSpPr/>
          <p:nvPr/>
        </p:nvCxnSpPr>
        <p:spPr>
          <a:xfrm flipV="1">
            <a:off x="2173288" y="4595428"/>
            <a:ext cx="492927" cy="299548"/>
          </a:xfrm>
          <a:prstGeom prst="line">
            <a:avLst/>
          </a:prstGeom>
          <a:ln w="25400">
            <a:solidFill>
              <a:srgbClr val="AF1E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681456" y="4818893"/>
            <a:ext cx="9769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NOT </a:t>
            </a:r>
            <a:r>
              <a:rPr lang="en-US" sz="1200" dirty="0" smtClean="0"/>
              <a:t>USED</a:t>
            </a:r>
            <a:endParaRPr lang="en-US" sz="1200" dirty="0"/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2173288" y="4954495"/>
            <a:ext cx="492926" cy="1"/>
          </a:xfrm>
          <a:prstGeom prst="line">
            <a:avLst/>
          </a:prstGeom>
          <a:ln w="25400">
            <a:solidFill>
              <a:srgbClr val="AF1E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681456" y="5266800"/>
            <a:ext cx="11063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White is </a:t>
            </a:r>
            <a:r>
              <a:rPr lang="en-US" sz="1200" dirty="0" smtClean="0"/>
              <a:t>used</a:t>
            </a:r>
            <a:endParaRPr lang="en-US" sz="1200" dirty="0"/>
          </a:p>
        </p:txBody>
      </p:sp>
      <p:cxnSp>
        <p:nvCxnSpPr>
          <p:cNvPr id="28" name="Straight Connector 27"/>
          <p:cNvCxnSpPr/>
          <p:nvPr/>
        </p:nvCxnSpPr>
        <p:spPr>
          <a:xfrm>
            <a:off x="2173288" y="5006597"/>
            <a:ext cx="508168" cy="398703"/>
          </a:xfrm>
          <a:prstGeom prst="line">
            <a:avLst/>
          </a:prstGeom>
          <a:ln w="25400">
            <a:solidFill>
              <a:srgbClr val="AF1E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97" name="Group 4096"/>
          <p:cNvGrpSpPr/>
          <p:nvPr/>
        </p:nvGrpSpPr>
        <p:grpSpPr>
          <a:xfrm>
            <a:off x="885113" y="5753280"/>
            <a:ext cx="2541084" cy="632713"/>
            <a:chOff x="5583929" y="5719580"/>
            <a:chExt cx="2541084" cy="632713"/>
          </a:xfrm>
        </p:grpSpPr>
        <p:grpSp>
          <p:nvGrpSpPr>
            <p:cNvPr id="43" name="Group 42"/>
            <p:cNvGrpSpPr>
              <a:grpSpLocks noChangeAspect="1"/>
            </p:cNvGrpSpPr>
            <p:nvPr/>
          </p:nvGrpSpPr>
          <p:grpSpPr>
            <a:xfrm>
              <a:off x="6097813" y="5755254"/>
              <a:ext cx="1566216" cy="320040"/>
              <a:chOff x="2768576" y="1709040"/>
              <a:chExt cx="873382" cy="156999"/>
            </a:xfrm>
          </p:grpSpPr>
          <p:cxnSp>
            <p:nvCxnSpPr>
              <p:cNvPr id="44" name="Straight Connector 43"/>
              <p:cNvCxnSpPr/>
              <p:nvPr/>
            </p:nvCxnSpPr>
            <p:spPr>
              <a:xfrm>
                <a:off x="2768576" y="1829463"/>
                <a:ext cx="235653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 flipH="1">
                <a:off x="3077381" y="1709040"/>
                <a:ext cx="253931" cy="10486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>
                <a:off x="3406305" y="1829426"/>
                <a:ext cx="235653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>
                <a:off x="3004229" y="1792887"/>
                <a:ext cx="73152" cy="73152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>
                <a:off x="3333153" y="1792887"/>
                <a:ext cx="73152" cy="73152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9" name="TextBox 48"/>
            <p:cNvSpPr txBox="1"/>
            <p:nvPr/>
          </p:nvSpPr>
          <p:spPr>
            <a:xfrm>
              <a:off x="5583929" y="5719580"/>
              <a:ext cx="90120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White wire</a:t>
              </a:r>
              <a:endParaRPr lang="en-US" sz="1200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7241438" y="5732202"/>
              <a:ext cx="88357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Black wire</a:t>
              </a:r>
              <a:endParaRPr lang="en-US" sz="1200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261759" y="6075294"/>
              <a:ext cx="137088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Switch schematic</a:t>
              </a:r>
              <a:endParaRPr 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516125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</a:t>
            </a:r>
            <a:r>
              <a:rPr lang="en-US" dirty="0" smtClean="0"/>
              <a:t>12: Construct Two Weights for Winch to Lift</a:t>
            </a:r>
            <a:endParaRPr lang="en-US" dirty="0"/>
          </a:p>
        </p:txBody>
      </p:sp>
      <p:pic>
        <p:nvPicPr>
          <p:cNvPr id="1026" name="Picture 2" descr="C:\Users\gholt\Documents\PLTW\Vendor Review\VEX\POE_Vex APPs\A1_2_5aMechanicalWinchBuild_PICS\DSCF0921_edited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63688" y="223934"/>
            <a:ext cx="7076491" cy="602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8644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810086" y="2361461"/>
            <a:ext cx="8067583" cy="2272683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7500"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600" dirty="0" smtClean="0">
                <a:solidFill>
                  <a:srgbClr val="FF0000"/>
                </a:solidFill>
                <a:latin typeface="+mn-lt"/>
              </a:rPr>
              <a:t>Stop</a:t>
            </a:r>
          </a:p>
          <a:p>
            <a:endParaRPr lang="en-US" sz="3600" dirty="0" smtClean="0">
              <a:solidFill>
                <a:srgbClr val="00386B"/>
              </a:solidFill>
              <a:latin typeface="+mn-lt"/>
            </a:endParaRPr>
          </a:p>
          <a:p>
            <a:r>
              <a:rPr lang="en-US" sz="3600" dirty="0" smtClean="0">
                <a:solidFill>
                  <a:srgbClr val="00386B"/>
                </a:solidFill>
                <a:latin typeface="+mn-lt"/>
              </a:rPr>
              <a:t>Complete</a:t>
            </a:r>
          </a:p>
          <a:p>
            <a:r>
              <a:rPr lang="en-US" sz="3600" dirty="0" smtClean="0">
                <a:solidFill>
                  <a:srgbClr val="00386B"/>
                </a:solidFill>
                <a:latin typeface="+mn-lt"/>
              </a:rPr>
              <a:t>Activity 1.2.5 </a:t>
            </a:r>
            <a:r>
              <a:rPr lang="en-US" sz="3600" dirty="0">
                <a:solidFill>
                  <a:srgbClr val="00386B"/>
                </a:solidFill>
                <a:latin typeface="+mn-lt"/>
              </a:rPr>
              <a:t>Mechanical Efficiency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11" t="25839" r="25911" b="27989"/>
          <a:stretch/>
        </p:blipFill>
        <p:spPr bwMode="auto">
          <a:xfrm>
            <a:off x="1997474" y="2068496"/>
            <a:ext cx="1491449" cy="1429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486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VEX POE </a:t>
            </a:r>
            <a:r>
              <a:rPr lang="en-US" dirty="0" smtClean="0"/>
              <a:t>kit</a:t>
            </a:r>
            <a:endParaRPr lang="en-US" dirty="0"/>
          </a:p>
          <a:p>
            <a:r>
              <a:rPr lang="en-US" dirty="0"/>
              <a:t>Masonry </a:t>
            </a:r>
            <a:r>
              <a:rPr lang="en-US" dirty="0" smtClean="0"/>
              <a:t>line</a:t>
            </a:r>
          </a:p>
          <a:p>
            <a:r>
              <a:rPr lang="en-US" dirty="0"/>
              <a:t>Paperclip</a:t>
            </a:r>
          </a:p>
          <a:p>
            <a:r>
              <a:rPr lang="en-US" dirty="0" smtClean="0"/>
              <a:t>Breadboard</a:t>
            </a:r>
            <a:endParaRPr lang="en-US" dirty="0"/>
          </a:p>
          <a:p>
            <a:r>
              <a:rPr lang="en-US" dirty="0"/>
              <a:t>Hookup </a:t>
            </a:r>
            <a:r>
              <a:rPr lang="en-US" dirty="0" smtClean="0"/>
              <a:t>wires</a:t>
            </a:r>
            <a:endParaRPr lang="en-US" dirty="0"/>
          </a:p>
          <a:p>
            <a:r>
              <a:rPr lang="en-US" dirty="0" err="1"/>
              <a:t>Multimeter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Z:\2010_0416_My Pics from PLTW laptop\2011_0202_Winch Build_Power Supply\IMG_248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73624" y="587827"/>
            <a:ext cx="5486401" cy="5746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1254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1: </a:t>
            </a:r>
            <a:r>
              <a:rPr lang="en-US" dirty="0" smtClean="0"/>
              <a:t>Build Base</a:t>
            </a:r>
            <a:endParaRPr lang="en-US" dirty="0"/>
          </a:p>
        </p:txBody>
      </p:sp>
      <p:pic>
        <p:nvPicPr>
          <p:cNvPr id="6" name="Picture 3" descr="Z:\2010_0416_My Pics from PLTW laptop\2010_1103_Vex_POE Winch_Good\DSCF036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765" y="1735537"/>
            <a:ext cx="6983096" cy="24847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42937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2</a:t>
            </a:r>
            <a:r>
              <a:rPr lang="en-US" dirty="0" smtClean="0"/>
              <a:t>: Assemble Motor Mount and Shaft Support</a:t>
            </a:r>
            <a:endParaRPr lang="en-US" dirty="0"/>
          </a:p>
        </p:txBody>
      </p:sp>
      <p:pic>
        <p:nvPicPr>
          <p:cNvPr id="3" name="Picture 2" descr="C:\Users\gholt\Documents\PLTW\Vendor Review\Vex\POE_Vex APPs\A1_2_5aMechanicalWinchBuild_PICS\DSCF0873_edited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88232" y="1274601"/>
            <a:ext cx="2743200" cy="2881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gholt\Documents\PLTW\Vendor Review\Vex\POE_Vex APPs\A1_2_5aMechanicalWinchBuild_PICS\DSCF0877_edited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202480" y="1301235"/>
            <a:ext cx="2743200" cy="2828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Z:\2010_0416_My Pics from PLTW laptop\2010_1103_Vex_POE Winch_Good\DSCF029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6278" y="1274601"/>
            <a:ext cx="2743200" cy="282717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72496" y="4140517"/>
            <a:ext cx="10470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Motor </a:t>
            </a:r>
            <a:r>
              <a:rPr lang="en-US" sz="1200" dirty="0" smtClean="0"/>
              <a:t>mount</a:t>
            </a:r>
            <a:endParaRPr lang="en-US" sz="1200" dirty="0"/>
          </a:p>
          <a:p>
            <a:pPr algn="ctr"/>
            <a:r>
              <a:rPr lang="en-US" sz="1200" dirty="0"/>
              <a:t>f</a:t>
            </a:r>
            <a:r>
              <a:rPr lang="en-US" sz="1200" dirty="0" smtClean="0"/>
              <a:t>ront view</a:t>
            </a:r>
            <a:endParaRPr lang="en-US" sz="1200" dirty="0"/>
          </a:p>
        </p:txBody>
      </p:sp>
      <p:cxnSp>
        <p:nvCxnSpPr>
          <p:cNvPr id="7" name="Straight Connector 6"/>
          <p:cNvCxnSpPr/>
          <p:nvPr/>
        </p:nvCxnSpPr>
        <p:spPr>
          <a:xfrm flipH="1" flipV="1">
            <a:off x="4844789" y="1052686"/>
            <a:ext cx="228037" cy="1152395"/>
          </a:xfrm>
          <a:prstGeom prst="line">
            <a:avLst/>
          </a:prstGeom>
          <a:ln w="25400">
            <a:solidFill>
              <a:srgbClr val="AF1E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890740" y="4126278"/>
            <a:ext cx="10470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Motor </a:t>
            </a:r>
            <a:r>
              <a:rPr lang="en-US" sz="1200" dirty="0" smtClean="0"/>
              <a:t>mount</a:t>
            </a:r>
            <a:endParaRPr lang="en-US" sz="1200" dirty="0"/>
          </a:p>
          <a:p>
            <a:pPr algn="ctr"/>
            <a:r>
              <a:rPr lang="en-US" sz="1200" dirty="0"/>
              <a:t>b</a:t>
            </a:r>
            <a:r>
              <a:rPr lang="en-US" sz="1200" dirty="0" smtClean="0"/>
              <a:t>ack view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6460680" y="4140517"/>
            <a:ext cx="12586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Bearing </a:t>
            </a:r>
            <a:r>
              <a:rPr lang="en-US" sz="1200" dirty="0" smtClean="0"/>
              <a:t>bracket</a:t>
            </a:r>
            <a:endParaRPr lang="en-US" sz="1200" dirty="0"/>
          </a:p>
          <a:p>
            <a:pPr algn="ctr"/>
            <a:r>
              <a:rPr lang="en-US" sz="1200" dirty="0" smtClean="0"/>
              <a:t>shaft support</a:t>
            </a:r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4059355" y="591021"/>
            <a:ext cx="10294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2 wire </a:t>
            </a:r>
            <a:r>
              <a:rPr lang="en-US" sz="1200" dirty="0" smtClean="0"/>
              <a:t>motor</a:t>
            </a:r>
          </a:p>
          <a:p>
            <a:pPr algn="ctr"/>
            <a:r>
              <a:rPr lang="en-US" sz="1200" dirty="0" smtClean="0"/>
              <a:t>with </a:t>
            </a:r>
            <a:r>
              <a:rPr lang="en-US" sz="1200" dirty="0"/>
              <a:t>clutch</a:t>
            </a:r>
          </a:p>
        </p:txBody>
      </p:sp>
    </p:spTree>
    <p:extLst>
      <p:ext uri="{BB962C8B-B14F-4D97-AF65-F5344CB8AC3E}">
        <p14:creationId xmlns:p14="http://schemas.microsoft.com/office/powerpoint/2010/main" val="3946918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2010_0416_My Pics from PLTW laptop\2011_0202_Winch Build_Power Supply\IMG_248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8715" y="713728"/>
            <a:ext cx="4767068" cy="4542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</a:t>
            </a:r>
            <a:r>
              <a:rPr lang="en-US" dirty="0" smtClean="0"/>
              <a:t>3: Attach Shaft Support Plates and Switch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671289" y="5388339"/>
            <a:ext cx="11144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Plate </a:t>
            </a:r>
            <a:r>
              <a:rPr lang="en-US" sz="1200" dirty="0" smtClean="0"/>
              <a:t>extends</a:t>
            </a:r>
            <a:endParaRPr lang="en-US" sz="1200" dirty="0"/>
          </a:p>
          <a:p>
            <a:pPr algn="ctr"/>
            <a:r>
              <a:rPr lang="en-US" sz="1200" dirty="0" smtClean="0"/>
              <a:t>past end</a:t>
            </a:r>
            <a:endParaRPr lang="en-US" sz="1200" dirty="0"/>
          </a:p>
        </p:txBody>
      </p:sp>
      <p:cxnSp>
        <p:nvCxnSpPr>
          <p:cNvPr id="6" name="Straight Connector 5"/>
          <p:cNvCxnSpPr/>
          <p:nvPr/>
        </p:nvCxnSpPr>
        <p:spPr>
          <a:xfrm flipH="1" flipV="1">
            <a:off x="4553339" y="4229668"/>
            <a:ext cx="452445" cy="1158672"/>
          </a:xfrm>
          <a:prstGeom prst="line">
            <a:avLst/>
          </a:prstGeom>
          <a:ln w="25400">
            <a:solidFill>
              <a:srgbClr val="AF1E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455288" y="3505353"/>
            <a:ext cx="11480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Alternate view</a:t>
            </a:r>
            <a:endParaRPr lang="en-US" sz="1200" dirty="0"/>
          </a:p>
        </p:txBody>
      </p:sp>
      <p:pic>
        <p:nvPicPr>
          <p:cNvPr id="1027" name="Picture 3" descr="Z:\2010_0416_My Pics from PLTW laptop\2011_0202_Winch Build_Power Supply\IMG_247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72532" y="1051402"/>
            <a:ext cx="3713584" cy="2453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159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</a:t>
            </a:r>
            <a:r>
              <a:rPr lang="en-US" dirty="0" smtClean="0"/>
              <a:t>4: Attach Drive </a:t>
            </a:r>
            <a:r>
              <a:rPr lang="en-US" dirty="0"/>
              <a:t>Shaft</a:t>
            </a:r>
          </a:p>
        </p:txBody>
      </p:sp>
      <p:pic>
        <p:nvPicPr>
          <p:cNvPr id="3" name="Picture 2" descr="C:\Users\gholt\Documents\PLTW\Vendor Review\Vex\POE_Vex APPs\A1_2_5aMechanicalWinchBuild_PICS\DSCF0885_edited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43000" y="1175656"/>
            <a:ext cx="5486400" cy="3966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8570" y="5335468"/>
            <a:ext cx="32115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2. Thread </a:t>
            </a:r>
            <a:r>
              <a:rPr lang="en-US" sz="1200" dirty="0"/>
              <a:t>12 tooth gear and collar onto </a:t>
            </a:r>
            <a:r>
              <a:rPr lang="en-US" sz="1200" dirty="0" smtClean="0"/>
              <a:t>shaft</a:t>
            </a:r>
            <a:endParaRPr lang="en-US" sz="1200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2965136" y="3793925"/>
            <a:ext cx="663895" cy="1541543"/>
          </a:xfrm>
          <a:prstGeom prst="line">
            <a:avLst/>
          </a:prstGeom>
          <a:ln w="25400">
            <a:solidFill>
              <a:srgbClr val="AF1E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4021580" y="904240"/>
            <a:ext cx="337060" cy="2692291"/>
          </a:xfrm>
          <a:prstGeom prst="line">
            <a:avLst/>
          </a:prstGeom>
          <a:ln w="25400">
            <a:solidFill>
              <a:srgbClr val="AF1E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741828" y="627241"/>
            <a:ext cx="33954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1. </a:t>
            </a:r>
            <a:r>
              <a:rPr lang="en-US" sz="1200" smtClean="0"/>
              <a:t>Insert 3 </a:t>
            </a:r>
            <a:r>
              <a:rPr lang="en-US" sz="1200" dirty="0"/>
              <a:t>in. drive shaft from right side </a:t>
            </a:r>
            <a:r>
              <a:rPr lang="en-US" sz="1200" dirty="0" smtClean="0"/>
              <a:t>bearing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451335" y="5335467"/>
            <a:ext cx="19859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3. Tighten </a:t>
            </a:r>
            <a:r>
              <a:rPr lang="en-US" sz="1200" dirty="0"/>
              <a:t>collar onto </a:t>
            </a:r>
            <a:r>
              <a:rPr lang="en-US" sz="1200" dirty="0" smtClean="0"/>
              <a:t>shaft</a:t>
            </a:r>
            <a:endParaRPr lang="en-US" sz="1200" dirty="0"/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4439569" y="4145861"/>
            <a:ext cx="265590" cy="1328105"/>
          </a:xfrm>
          <a:prstGeom prst="line">
            <a:avLst/>
          </a:prstGeom>
          <a:ln w="25400">
            <a:solidFill>
              <a:srgbClr val="AF1E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6508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</a:t>
            </a:r>
            <a:r>
              <a:rPr lang="en-US" dirty="0" smtClean="0"/>
              <a:t>5: Attach Winch </a:t>
            </a:r>
            <a:r>
              <a:rPr lang="en-US" dirty="0"/>
              <a:t>Shaft</a:t>
            </a:r>
          </a:p>
        </p:txBody>
      </p:sp>
      <p:pic>
        <p:nvPicPr>
          <p:cNvPr id="3" name="Picture 2" descr="C:\Users\gholt\Documents\PLTW\Vendor Review\Vex\POE_Vex APPs\A1_2_5aMechanicalWinchBuild_PICS\DSCF0887_edited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98863" y="1100831"/>
            <a:ext cx="7039477" cy="4496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810473" y="5695874"/>
            <a:ext cx="9012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1/8 in. gap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 flipV="1">
            <a:off x="5086905" y="3551069"/>
            <a:ext cx="723568" cy="2237172"/>
          </a:xfrm>
          <a:prstGeom prst="line">
            <a:avLst/>
          </a:prstGeom>
          <a:ln w="25400">
            <a:solidFill>
              <a:srgbClr val="AF1E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063750" y="5695874"/>
            <a:ext cx="1088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36 tooth gear</a:t>
            </a: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4138636" y="4316028"/>
            <a:ext cx="390456" cy="1518345"/>
          </a:xfrm>
          <a:prstGeom prst="line">
            <a:avLst/>
          </a:prstGeom>
          <a:ln w="25400">
            <a:solidFill>
              <a:srgbClr val="AF1E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863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</a:t>
            </a:r>
            <a:r>
              <a:rPr lang="en-US" dirty="0" smtClean="0"/>
              <a:t>6: Build Winch Cable</a:t>
            </a:r>
            <a:endParaRPr lang="en-US" dirty="0"/>
          </a:p>
        </p:txBody>
      </p:sp>
      <p:pic>
        <p:nvPicPr>
          <p:cNvPr id="3" name="Picture 2" descr="Z:\2010_0416_My Pics from PLTW laptop\2010_1103_Vex_POE Winch_Good\DSCF03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72" y="593426"/>
            <a:ext cx="6257093" cy="527733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621517" y="5880506"/>
            <a:ext cx="9685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40cm c</a:t>
            </a:r>
            <a:r>
              <a:rPr lang="en-US" sz="1200" dirty="0" smtClean="0"/>
              <a:t>able</a:t>
            </a:r>
            <a:endParaRPr lang="en-US" sz="1200" dirty="0"/>
          </a:p>
        </p:txBody>
      </p:sp>
      <p:cxnSp>
        <p:nvCxnSpPr>
          <p:cNvPr id="5" name="Straight Connector 4"/>
          <p:cNvCxnSpPr/>
          <p:nvPr/>
        </p:nvCxnSpPr>
        <p:spPr>
          <a:xfrm flipH="1" flipV="1">
            <a:off x="6800295" y="5042517"/>
            <a:ext cx="821222" cy="930356"/>
          </a:xfrm>
          <a:prstGeom prst="line">
            <a:avLst/>
          </a:prstGeom>
          <a:ln w="25400">
            <a:solidFill>
              <a:srgbClr val="AF1E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501631" y="1823465"/>
            <a:ext cx="11913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Overhand knot</a:t>
            </a:r>
            <a:endParaRPr lang="en-US" sz="1200" dirty="0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4094085" y="1961965"/>
            <a:ext cx="3407546" cy="1118586"/>
          </a:xfrm>
          <a:prstGeom prst="line">
            <a:avLst/>
          </a:prstGeom>
          <a:ln w="25400">
            <a:solidFill>
              <a:srgbClr val="AF1E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4692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</a:t>
            </a:r>
            <a:r>
              <a:rPr lang="en-US" dirty="0" smtClean="0"/>
              <a:t>7: Attach Winch Cable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93444" y="5035773"/>
            <a:ext cx="45999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AutoNum type="arabicPeriod"/>
            </a:pPr>
            <a:r>
              <a:rPr lang="en-US" sz="1200" dirty="0" smtClean="0"/>
              <a:t>Insert </a:t>
            </a:r>
            <a:r>
              <a:rPr lang="en-US" sz="1200" dirty="0"/>
              <a:t>knot between </a:t>
            </a:r>
            <a:r>
              <a:rPr lang="en-US" sz="1200" dirty="0" smtClean="0"/>
              <a:t>collars</a:t>
            </a:r>
          </a:p>
          <a:p>
            <a:pPr marL="228600" indent="-228600">
              <a:buAutoNum type="arabicPeriod"/>
            </a:pPr>
            <a:r>
              <a:rPr lang="en-US" sz="1200" dirty="0" smtClean="0"/>
              <a:t>Wind around shaft to fill </a:t>
            </a:r>
            <a:r>
              <a:rPr lang="en-US" sz="1200" dirty="0"/>
              <a:t>1/8 in. </a:t>
            </a:r>
            <a:r>
              <a:rPr lang="en-US" sz="1200" dirty="0" smtClean="0"/>
              <a:t>gap </a:t>
            </a:r>
            <a:r>
              <a:rPr lang="en-US" sz="1200" dirty="0"/>
              <a:t>first</a:t>
            </a:r>
          </a:p>
          <a:p>
            <a:pPr marL="228600" indent="-228600">
              <a:buAutoNum type="arabicPeriod"/>
            </a:pPr>
            <a:r>
              <a:rPr lang="en-US" sz="1200" dirty="0"/>
              <a:t>Cross over collar and start winding shaft</a:t>
            </a:r>
          </a:p>
          <a:p>
            <a:pPr marL="228600" indent="-228600">
              <a:buAutoNum type="arabicPeriod"/>
            </a:pPr>
            <a:r>
              <a:rPr lang="en-US" sz="1200" dirty="0" smtClean="0"/>
              <a:t>To help winding, loosen </a:t>
            </a:r>
            <a:r>
              <a:rPr lang="en-US" sz="1200" dirty="0"/>
              <a:t>lower shaft collar to disengage </a:t>
            </a:r>
            <a:r>
              <a:rPr lang="en-US" sz="1200" dirty="0" smtClean="0"/>
              <a:t>gears</a:t>
            </a:r>
            <a:endParaRPr lang="en-US" sz="1200" dirty="0"/>
          </a:p>
        </p:txBody>
      </p:sp>
      <p:pic>
        <p:nvPicPr>
          <p:cNvPr id="1026" name="Picture 2" descr="Z:\2010_0416_My Pics from PLTW laptop\2011_0202_Winch Build_Power Supply\IMG_277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61223" y="209773"/>
            <a:ext cx="3029676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Z:\2010_0416_My Pics from PLTW laptop\2011_0202_Winch Build_Power Supply\IMG_277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00880" y="209773"/>
            <a:ext cx="3209026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466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8&quot; unique_id=&quot;10044&quot;&gt;&lt;/object&gt;&lt;object type=&quot;2&quot; unique_id=&quot;10045&quot;&gt;&lt;object type=&quot;3&quot; unique_id=&quot;10046&quot;&gt;&lt;property id=&quot;20148&quot; value=&quot;5&quot;/&gt;&lt;property id=&quot;20300&quot; value=&quot;Slide 1 - &amp;quot;Activity 1.2.5a Mechanical Efficiency&amp;quot;&quot;/&gt;&lt;property id=&quot;20307&quot; value=&quot;256&quot;/&gt;&lt;/object&gt;&lt;object type=&quot;3&quot; unique_id=&quot;11063&quot;&gt;&lt;property id=&quot;20148&quot; value=&quot;5&quot;/&gt;&lt;property id=&quot;20300&quot; value=&quot;Slide 2&quot;/&gt;&lt;property id=&quot;20307&quot; value=&quot;275&quot;/&gt;&lt;/object&gt;&lt;object type=&quot;3&quot; unique_id=&quot;11406&quot;&gt;&lt;property id=&quot;20148&quot; value=&quot;5&quot;/&gt;&lt;property id=&quot;20300&quot; value=&quot;Slide 3 - &amp;quot;Step 1: Build Base&amp;quot;&quot;/&gt;&lt;property id=&quot;20307&quot; value=&quot;281&quot;/&gt;&lt;/object&gt;&lt;object type=&quot;3&quot; unique_id=&quot;11408&quot;&gt;&lt;property id=&quot;20148&quot; value=&quot;5&quot;/&gt;&lt;property id=&quot;20300&quot; value=&quot;Slide 4 - &amp;quot;Step 2: Assemble Motor Mount and Shaft Support&amp;quot;&quot;/&gt;&lt;property id=&quot;20307&quot; value=&quot;283&quot;/&gt;&lt;/object&gt;&lt;object type=&quot;3&quot; unique_id=&quot;11409&quot;&gt;&lt;property id=&quot;20148&quot; value=&quot;5&quot;/&gt;&lt;property id=&quot;20300&quot; value=&quot;Slide 5 - &amp;quot;Step 3: Attach Shaft Support Plates and Switch&amp;quot;&quot;/&gt;&lt;property id=&quot;20307&quot; value=&quot;284&quot;/&gt;&lt;/object&gt;&lt;object type=&quot;3&quot; unique_id=&quot;11410&quot;&gt;&lt;property id=&quot;20148&quot; value=&quot;5&quot;/&gt;&lt;property id=&quot;20300&quot; value=&quot;Slide 6 - &amp;quot;Step 4: Attach Drive Shaft&amp;quot;&quot;/&gt;&lt;property id=&quot;20307&quot; value=&quot;285&quot;/&gt;&lt;/object&gt;&lt;object type=&quot;3&quot; unique_id=&quot;11411&quot;&gt;&lt;property id=&quot;20148&quot; value=&quot;5&quot;/&gt;&lt;property id=&quot;20300&quot; value=&quot;Slide 7 - &amp;quot;Step 5: Attach Winch Shaft&amp;quot;&quot;/&gt;&lt;property id=&quot;20307&quot; value=&quot;286&quot;/&gt;&lt;/object&gt;&lt;object type=&quot;3&quot; unique_id=&quot;11412&quot;&gt;&lt;property id=&quot;20148&quot; value=&quot;5&quot;/&gt;&lt;property id=&quot;20300&quot; value=&quot;Slide 8 - &amp;quot;Step 6: Build Winch Cable&amp;quot;&quot;/&gt;&lt;property id=&quot;20307&quot; value=&quot;287&quot;/&gt;&lt;/object&gt;&lt;object type=&quot;3&quot; unique_id=&quot;11413&quot;&gt;&lt;property id=&quot;20148&quot; value=&quot;5&quot;/&gt;&lt;property id=&quot;20300&quot; value=&quot;Slide 9 - &amp;quot;Step 7: Attach Winch Cable&amp;quot;&quot;/&gt;&lt;property id=&quot;20307&quot; value=&quot;288&quot;/&gt;&lt;/object&gt;&lt;object type=&quot;3&quot; unique_id=&quot;11436&quot;&gt;&lt;property id=&quot;20148&quot; value=&quot;5&quot;/&gt;&lt;property id=&quot;20300&quot; value=&quot;Slide 12&quot;/&gt;&lt;property id=&quot;20307&quot; value=&quot;291&quot;/&gt;&lt;/object&gt;&lt;object type=&quot;3&quot; unique_id=&quot;11564&quot;&gt;&lt;property id=&quot;20148&quot; value=&quot;5&quot;/&gt;&lt;property id=&quot;20300&quot; value=&quot;Slide 10 - &amp;quot;Step 11: Connect Winch to the Power Supply&amp;quot;&quot;/&gt;&lt;property id=&quot;20307&quot; value=&quot;295&quot;/&gt;&lt;/object&gt;&lt;object type=&quot;3&quot; unique_id=&quot;11591&quot;&gt;&lt;property id=&quot;20148&quot; value=&quot;5&quot;/&gt;&lt;property id=&quot;20300&quot; value=&quot;Slide 11 - &amp;quot;Step 12: Construct Two Weights for Winch to Lift&amp;quot;&quot;/&gt;&lt;property id=&quot;20307&quot; value=&quot;296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PowerPointTemplateAE_2009_1217_NEW NEW Template">
  <a:themeElements>
    <a:clrScheme name="General_PowerPoint_Template_2008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eneral_PowerPoint_Template_200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eneral_PowerPoint_Template_200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PowerPointTemplateAE_2009_1217_NEW NEW Template</Template>
  <TotalTime>1639</TotalTime>
  <Words>211</Words>
  <Application>Microsoft Office PowerPoint</Application>
  <PresentationFormat>On-screen Show (4:3)</PresentationFormat>
  <Paragraphs>57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PowerPointTemplateAE_2009_1217_NEW NEW Template</vt:lpstr>
      <vt:lpstr>Activity 1.2.5a Mechanical Efficiency</vt:lpstr>
      <vt:lpstr>PowerPoint Presentation</vt:lpstr>
      <vt:lpstr>Step 1: Build Base</vt:lpstr>
      <vt:lpstr>Step 2: Assemble Motor Mount and Shaft Support</vt:lpstr>
      <vt:lpstr>Step 3: Attach Shaft Support Plates and Switch</vt:lpstr>
      <vt:lpstr>Step 4: Attach Drive Shaft</vt:lpstr>
      <vt:lpstr>Step 5: Attach Winch Shaft</vt:lpstr>
      <vt:lpstr>Step 6: Build Winch Cable</vt:lpstr>
      <vt:lpstr>Step 7: Attach Winch Cable</vt:lpstr>
      <vt:lpstr>Step 11: Connect Winch to the Power Supply</vt:lpstr>
      <vt:lpstr>Step 12: Construct Two Weights for Winch to Lift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4.3.1 Ballistic Device</dc:title>
  <dc:subject>POE - Unit 1 - Lesson 1.2 - Energy Sources</dc:subject>
  <dc:creator>POE Revision Team</dc:creator>
  <cp:lastModifiedBy>Jane Syltie</cp:lastModifiedBy>
  <cp:revision>115</cp:revision>
  <cp:lastPrinted>2010-11-29T15:30:41Z</cp:lastPrinted>
  <dcterms:created xsi:type="dcterms:W3CDTF">2010-01-04T14:07:12Z</dcterms:created>
  <dcterms:modified xsi:type="dcterms:W3CDTF">2013-01-30T21:32:52Z</dcterms:modified>
</cp:coreProperties>
</file>